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1" r:id="rId6"/>
    <p:sldId id="260" r:id="rId7"/>
    <p:sldId id="264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56B00"/>
    <a:srgbClr val="5223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14"/>
  </p:normalViewPr>
  <p:slideViewPr>
    <p:cSldViewPr snapToGrid="0" snapToObjects="1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C480865-91A9-5147-A69E-16E13A978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61B72-01F2-E84F-A689-846AC2275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987" y="1229241"/>
            <a:ext cx="6741226" cy="2387600"/>
          </a:xfrm>
        </p:spPr>
        <p:txBody>
          <a:bodyPr anchor="b"/>
          <a:lstStyle>
            <a:lvl1pPr algn="l">
              <a:defRPr sz="6000">
                <a:solidFill>
                  <a:srgbClr val="52237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3F04BD-4DD5-0B4E-B98E-7C208EBC2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87" y="3708916"/>
            <a:ext cx="674122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746E83-0374-3C47-91DE-D238FC0A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555A1F-5D8D-D449-BFDA-A648E733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A18223-4CE5-B34C-B413-12CC09B5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744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DC2F6-EB13-BC4B-8E3A-88DFACD9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4D533E-27DE-A044-8A2C-A908DA57C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4159E4-F67A-254D-90FA-ED8D8AD9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667EB0-88C5-384A-B857-39C0EB8D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30BC86-C7BA-ED45-BDB5-14AA6B96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3976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7673CB-1A7B-9B4A-8507-EF7C70293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98157F-9E0D-F347-AC41-E6E04648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CD860-BEE8-784D-BFD0-1D9F346D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6ECECE-9215-4E4D-9B28-E14B2E1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6D3EDD-7D3A-DA4D-9297-8415DA5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4671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90264C-71F0-0D41-8BA7-A4E638BE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25CF67-5208-2E45-BF5D-2730EDD75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1FF49C-6F69-FF4A-BBD5-410FB97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1D4A5E-82A3-DF4E-BEEE-5AD40F22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98EE6F-210C-B245-A711-A65B9360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2871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4786E-FDC4-CE4F-A463-40BBE13C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9F1901-4F23-8A44-8B40-20284A9F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A16913-91BF-FB44-B5C6-47AF50CFF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A18FC4-0F64-D042-BE27-CF0FEE62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DEAFD8-B9AD-6545-99D3-EB03E1F5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3480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9B728-EA68-0040-B381-32754C85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522B02-FFF0-DB4F-AE01-655829150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40705D-C2C0-F04E-9489-CCD6467C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87D395-34D9-7744-A2B5-652406FF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936453-6001-EB42-8BF7-58621432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773C50-A653-AD45-B922-62A2A96C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7845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15A29-0FC1-CE4E-8110-646DEA9D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FF48B5-B82F-BC45-A562-63057EEE0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B39FAD-E0AD-A240-BCF3-C5A9FA6C9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1A3B23-38C6-1740-9043-94D04BE6A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68F6DA0-6220-1542-998C-854FA4826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BF78B6E-2D7D-D647-8732-1BC9ECF3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A3E609F-FA52-C94D-A7A3-34EB8678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6F0710C-E75D-864E-A763-96D6346B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8155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0246DE-DF4F-704B-820C-C22BF851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24B5DE-7CAC-2F4B-89C5-369BD763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557808-17A2-AD4D-A3B3-8A75FB09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532D07-B1F3-9646-B9F2-51E06AF7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079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909250-244C-E144-8EAE-CF3128CE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2A38C5E-90D0-BB4F-84A7-CAD8F275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840159-0EEA-854D-896D-823A15A8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61049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AFCD8F-A909-0E4B-9F14-0110A91E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F79DA-9CA6-EC42-B625-D19CCEC4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439A8E2-7C1D-5444-89C7-689349322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4F4CA8-4EF9-3145-939F-E8A6DFE3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B35A5E-3F50-5C4C-BE9A-8F244014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E1C255-6A60-D343-863A-7E003308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887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1D54C-C7EC-4142-92D4-A9019194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01A7E37-A46F-D442-BC81-C3E065888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81BF524-EB9F-9F41-8985-B4B732994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E3C2A6-9E6B-4245-AC1C-5AD1B95E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EEA3CC-39FE-444A-9E14-898B1007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28E685-FAEE-D24D-A6CE-59D882EBB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9122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A40DE09-3BE0-434C-A72D-22766AFAC3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10D031-9CC9-A745-9FEC-E4201A53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96" y="136525"/>
            <a:ext cx="8871857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7A6DF9-7D70-9141-B942-9CF2DF1D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0660"/>
            <a:ext cx="10515600" cy="490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6610B-EE0A-7843-91ED-B03C74C5E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227E-F6BF-1C45-8BE7-2893D4647458}" type="datetimeFigureOut">
              <a:rPr lang="x-none" smtClean="0"/>
              <a:pPr/>
              <a:t>04.07.2023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EF6F1F-1913-4D45-A9C6-9357154CD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E1DFBE-BF9D-724E-A386-3CCE4684E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22AC-2F69-C948-925C-AD3044A2BBA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826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82DA1-F281-E947-A5AC-B207E63FC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30968"/>
            <a:ext cx="7038474" cy="407997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Segoe Print" pitchFamily="2" charset="0"/>
                <a:cs typeface="Arial" panose="020B0604020202020204" pitchFamily="34" charset="0"/>
              </a:rPr>
              <a:t>Формирование современных технологических и гуманитарных навыков школьников во время летнего отдыха на базе образовательного центра  «Точка роста»   </a:t>
            </a:r>
            <a:br>
              <a:rPr lang="ru-RU" sz="3600" b="1" dirty="0" smtClean="0">
                <a:latin typeface="Segoe Print" pitchFamily="2" charset="0"/>
                <a:cs typeface="Arial" panose="020B0604020202020204" pitchFamily="34" charset="0"/>
              </a:rPr>
            </a:br>
            <a:r>
              <a:rPr lang="ru-RU" sz="3600" b="1" dirty="0" smtClean="0">
                <a:latin typeface="Segoe Print" pitchFamily="2" charset="0"/>
                <a:cs typeface="Arial" panose="020B0604020202020204" pitchFamily="34" charset="0"/>
              </a:rPr>
              <a:t>МБОУ «</a:t>
            </a:r>
            <a:r>
              <a:rPr lang="ru-RU" sz="3600" b="1" dirty="0" err="1" smtClean="0">
                <a:latin typeface="Segoe Print" pitchFamily="2" charset="0"/>
                <a:cs typeface="Arial" panose="020B0604020202020204" pitchFamily="34" charset="0"/>
              </a:rPr>
              <a:t>Сусловская</a:t>
            </a:r>
            <a:r>
              <a:rPr lang="ru-RU" sz="3600" b="1" dirty="0" smtClean="0">
                <a:latin typeface="Segoe Print" pitchFamily="2" charset="0"/>
                <a:cs typeface="Arial" panose="020B0604020202020204" pitchFamily="34" charset="0"/>
              </a:rPr>
              <a:t> СОШ»</a:t>
            </a:r>
            <a:endParaRPr lang="x-none" sz="3600" b="1" dirty="0">
              <a:solidFill>
                <a:srgbClr val="D56B00"/>
              </a:solidFill>
              <a:latin typeface="Segoe Print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0A0D37-0C31-1D49-BEEE-0E9D130C1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79" y="5747377"/>
            <a:ext cx="5342021" cy="109027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Segoe Print" pitchFamily="2" charset="0"/>
              </a:rPr>
              <a:t>Новоженникова</a:t>
            </a:r>
            <a:r>
              <a:rPr lang="ru-RU" dirty="0" smtClean="0">
                <a:latin typeface="Segoe Print" pitchFamily="2" charset="0"/>
              </a:rPr>
              <a:t> Л.В.</a:t>
            </a:r>
          </a:p>
          <a:p>
            <a:r>
              <a:rPr lang="ru-RU" dirty="0" smtClean="0">
                <a:latin typeface="Segoe Print" pitchFamily="2" charset="0"/>
              </a:rPr>
              <a:t>учитель начальных классов</a:t>
            </a:r>
          </a:p>
          <a:p>
            <a:r>
              <a:rPr lang="ru-RU" dirty="0" smtClean="0">
                <a:latin typeface="Segoe Print" pitchFamily="2" charset="0"/>
              </a:rPr>
              <a:t>МБОУ «</a:t>
            </a:r>
            <a:r>
              <a:rPr lang="ru-RU" dirty="0" err="1" smtClean="0">
                <a:latin typeface="Segoe Print" pitchFamily="2" charset="0"/>
              </a:rPr>
              <a:t>Сусловская</a:t>
            </a:r>
            <a:r>
              <a:rPr lang="ru-RU" dirty="0" smtClean="0">
                <a:latin typeface="Segoe Print" pitchFamily="2" charset="0"/>
              </a:rPr>
              <a:t> СОШ»</a:t>
            </a:r>
            <a:endParaRPr lang="x-none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790" b="11775"/>
          <a:stretch>
            <a:fillRect/>
          </a:stretch>
        </p:blipFill>
        <p:spPr bwMode="auto">
          <a:xfrm>
            <a:off x="0" y="0"/>
            <a:ext cx="3525253" cy="90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975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53" y="0"/>
            <a:ext cx="2707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312821" y="2333685"/>
            <a:ext cx="8975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Segoe Print" pitchFamily="2" charset="0"/>
                <a:cs typeface="MV Boli" pitchFamily="2" charset="0"/>
              </a:rPr>
              <a:t>Центр образования цифрового и гуманитарного профилей «Точка роста» на базе МБОУ "</a:t>
            </a:r>
            <a:r>
              <a:rPr lang="ru-RU" sz="2400" b="1" dirty="0" err="1" smtClean="0">
                <a:solidFill>
                  <a:srgbClr val="800000"/>
                </a:solidFill>
                <a:latin typeface="Segoe Print" pitchFamily="2" charset="0"/>
                <a:cs typeface="MV Boli" pitchFamily="2" charset="0"/>
              </a:rPr>
              <a:t>Сусловская</a:t>
            </a:r>
            <a:r>
              <a:rPr lang="ru-RU" sz="2400" b="1" dirty="0" smtClean="0">
                <a:solidFill>
                  <a:srgbClr val="800000"/>
                </a:solidFill>
                <a:latin typeface="Segoe Print" pitchFamily="2" charset="0"/>
                <a:cs typeface="MV Boli" pitchFamily="2" charset="0"/>
              </a:rPr>
              <a:t> СОШ" создан в 2020 году в рамках федерального проекта «Современная школа» национального проекта «Образование». Он призван обеспечить повышение охвата обучающихся программами основного общего и дополнительного образования </a:t>
            </a:r>
            <a:r>
              <a:rPr lang="ru-RU" sz="2400" b="1" dirty="0" err="1" smtClean="0">
                <a:solidFill>
                  <a:srgbClr val="800000"/>
                </a:solidFill>
                <a:latin typeface="Segoe Print" pitchFamily="2" charset="0"/>
                <a:cs typeface="MV Boli" pitchFamily="2" charset="0"/>
              </a:rPr>
              <a:t>естественно-научной</a:t>
            </a:r>
            <a:r>
              <a:rPr lang="ru-RU" sz="2400" b="1" dirty="0" smtClean="0">
                <a:solidFill>
                  <a:srgbClr val="800000"/>
                </a:solidFill>
                <a:latin typeface="Segoe Print" pitchFamily="2" charset="0"/>
                <a:cs typeface="MV Boli" pitchFamily="2" charset="0"/>
              </a:rPr>
              <a:t> и технологической направленностей с использованием современного оборудования.</a:t>
            </a:r>
            <a:endParaRPr lang="ru-RU" sz="2400" b="1" dirty="0">
              <a:solidFill>
                <a:srgbClr val="800000"/>
              </a:solidFill>
              <a:latin typeface="Segoe Print" pitchFamily="2" charset="0"/>
              <a:cs typeface="MV Boli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8380" cy="223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95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247" y="0"/>
            <a:ext cx="9593753" cy="339290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Segoe Print" pitchFamily="2" charset="0"/>
              </a:rPr>
              <a:t>Центр «Точка роста» позволяет выполнять функцию общественного пространства для развития общекультурных компетенций, цифровой грамотности, шахматного образования, проектной деятельности, творческой, социальной самореализации детей, педагогов, родительской общественности и обеспечить формирование современных компетенций и навыков у школьников.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66084"/>
            <a:ext cx="10515600" cy="149191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Segoe Print" pitchFamily="2" charset="0"/>
              </a:rPr>
              <a:t>«Точка роста» расширяет возможности для предоставления качественного современного образования для школьников, помогает сформировать у ребят современные технологические и гуманитарные навыки.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247" y="3188368"/>
            <a:ext cx="6942794" cy="19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627" y="2277325"/>
            <a:ext cx="2508565" cy="244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96" y="0"/>
            <a:ext cx="9591304" cy="7794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Программы, реализуемые на базе центра</a:t>
            </a:r>
            <a:endParaRPr lang="x-none" dirty="0"/>
          </a:p>
        </p:txBody>
      </p:sp>
      <p:grpSp>
        <p:nvGrpSpPr>
          <p:cNvPr id="77" name="组合 57">
            <a:extLst>
              <a:ext uri="{FF2B5EF4-FFF2-40B4-BE49-F238E27FC236}">
                <a16:creationId xmlns=""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5574644" y="5422610"/>
            <a:ext cx="2645084" cy="753334"/>
            <a:chOff x="6403403" y="1682339"/>
            <a:chExt cx="2116149" cy="602772"/>
          </a:xfrm>
        </p:grpSpPr>
        <p:sp>
          <p:nvSpPr>
            <p:cNvPr id="78" name="TextBox 110">
              <a:extLst>
                <a:ext uri="{FF2B5EF4-FFF2-40B4-BE49-F238E27FC236}">
                  <a16:creationId xmlns=""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23395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Учебный предмет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矩形 59">
              <a:extLst>
                <a:ext uri="{FF2B5EF4-FFF2-40B4-BE49-F238E27FC236}">
                  <a16:creationId xmlns=""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403403" y="1682339"/>
              <a:ext cx="1604334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Технология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=""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56248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="" xmlns:a16="http://schemas.microsoft.com/office/drawing/2014/main" id="{752FACCB-9D23-1843-8E23-78124F0E4C1C}"/>
              </a:ext>
            </a:extLst>
          </p:cNvPr>
          <p:cNvSpPr/>
          <p:nvPr/>
        </p:nvSpPr>
        <p:spPr>
          <a:xfrm rot="4890312" flipV="1">
            <a:off x="5767010" y="5029264"/>
            <a:ext cx="690849" cy="103185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=""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1441360" y="1265441"/>
            <a:ext cx="2802669" cy="662326"/>
            <a:chOff x="6432913" y="1656194"/>
            <a:chExt cx="2242220" cy="529954"/>
          </a:xfrm>
        </p:grpSpPr>
        <p:sp>
          <p:nvSpPr>
            <p:cNvPr id="86" name="TextBox 126">
              <a:extLst>
                <a:ext uri="{FF2B5EF4-FFF2-40B4-BE49-F238E27FC236}">
                  <a16:creationId xmlns=""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940257" y="1952197"/>
              <a:ext cx="1311870" cy="23395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Робототехника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矩形 94">
              <a:extLst>
                <a:ext uri="{FF2B5EF4-FFF2-40B4-BE49-F238E27FC236}">
                  <a16:creationId xmlns=""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432913" y="1656194"/>
              <a:ext cx="2242220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Проекты на основе ИКТ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=""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6541947" y="1920736"/>
              <a:ext cx="2052883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="" xmlns:a16="http://schemas.microsoft.com/office/drawing/2014/main" id="{4EE07FA7-0A07-7C47-B64B-9403CE24299B}"/>
              </a:ext>
            </a:extLst>
          </p:cNvPr>
          <p:cNvSpPr/>
          <p:nvPr/>
        </p:nvSpPr>
        <p:spPr>
          <a:xfrm rot="6523725">
            <a:off x="4426039" y="1664549"/>
            <a:ext cx="494835" cy="951082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7" name="组合 104">
            <a:extLst>
              <a:ext uri="{FF2B5EF4-FFF2-40B4-BE49-F238E27FC236}">
                <a16:creationId xmlns=""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>
            <a:off x="445638" y="2810656"/>
            <a:ext cx="2589459" cy="1043128"/>
            <a:chOff x="6422835" y="1633585"/>
            <a:chExt cx="2071645" cy="834649"/>
          </a:xfrm>
        </p:grpSpPr>
        <p:sp>
          <p:nvSpPr>
            <p:cNvPr id="98" name="TextBox 122">
              <a:extLst>
                <a:ext uri="{FF2B5EF4-FFF2-40B4-BE49-F238E27FC236}">
                  <a16:creationId xmlns=""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422835" y="2037271"/>
              <a:ext cx="2071645" cy="43096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Общекультурное образование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9" name="矩形 106">
              <a:extLst>
                <a:ext uri="{FF2B5EF4-FFF2-40B4-BE49-F238E27FC236}">
                  <a16:creationId xmlns="" xmlns:a16="http://schemas.microsoft.com/office/drawing/2014/main" id="{73286A0A-1C5E-C24D-8A51-4FA3A9790BDD}"/>
                </a:ext>
              </a:extLst>
            </p:cNvPr>
            <p:cNvSpPr/>
            <p:nvPr/>
          </p:nvSpPr>
          <p:spPr>
            <a:xfrm>
              <a:off x="6792734" y="1633585"/>
              <a:ext cx="1331848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Шахматы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=""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="" xmlns:a16="http://schemas.microsoft.com/office/drawing/2014/main" id="{87CAA1BA-83E6-7D40-BE34-419DC8C8AD6A}"/>
              </a:ext>
            </a:extLst>
          </p:cNvPr>
          <p:cNvSpPr/>
          <p:nvPr/>
        </p:nvSpPr>
        <p:spPr>
          <a:xfrm rot="2680481">
            <a:off x="3222453" y="2713558"/>
            <a:ext cx="1276820" cy="1057591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=""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7775837" y="915987"/>
            <a:ext cx="2383318" cy="1011782"/>
            <a:chOff x="6414314" y="1641124"/>
            <a:chExt cx="1906728" cy="809568"/>
          </a:xfrm>
        </p:grpSpPr>
        <p:sp>
          <p:nvSpPr>
            <p:cNvPr id="103" name="TextBox 106">
              <a:extLst>
                <a:ext uri="{FF2B5EF4-FFF2-40B4-BE49-F238E27FC236}">
                  <a16:creationId xmlns=""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414314" y="2019729"/>
              <a:ext cx="1906728" cy="430963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Фотография, медиаобразование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" name="矩形 111">
              <a:extLst>
                <a:ext uri="{FF2B5EF4-FFF2-40B4-BE49-F238E27FC236}">
                  <a16:creationId xmlns="" xmlns:a16="http://schemas.microsoft.com/office/drawing/2014/main" id="{B60F756F-3602-E44C-9F31-9BCF8AA9DE26}"/>
                </a:ext>
              </a:extLst>
            </p:cNvPr>
            <p:cNvSpPr/>
            <p:nvPr/>
          </p:nvSpPr>
          <p:spPr>
            <a:xfrm>
              <a:off x="6423334" y="1641124"/>
              <a:ext cx="1679259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 фокусе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=""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="" xmlns:a16="http://schemas.microsoft.com/office/drawing/2014/main" id="{57E760DC-48EC-7242-887F-E88D6942F220}"/>
              </a:ext>
            </a:extLst>
          </p:cNvPr>
          <p:cNvSpPr/>
          <p:nvPr/>
        </p:nvSpPr>
        <p:spPr>
          <a:xfrm rot="20830294">
            <a:off x="6878928" y="1494337"/>
            <a:ext cx="1065294" cy="1048667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5" name="任意多边形 88">
            <a:extLst>
              <a:ext uri="{FF2B5EF4-FFF2-40B4-BE49-F238E27FC236}">
                <a16:creationId xmlns="" xmlns:a16="http://schemas.microsoft.com/office/drawing/2014/main" id="{752FACCB-9D23-1843-8E23-78124F0E4C1C}"/>
              </a:ext>
            </a:extLst>
          </p:cNvPr>
          <p:cNvSpPr/>
          <p:nvPr/>
        </p:nvSpPr>
        <p:spPr>
          <a:xfrm rot="4890312">
            <a:off x="7374946" y="3644744"/>
            <a:ext cx="665030" cy="936572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6" name="组合 57">
            <a:extLst>
              <a:ext uri="{FF2B5EF4-FFF2-40B4-BE49-F238E27FC236}">
                <a16:creationId xmlns=""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1305968" y="4820574"/>
            <a:ext cx="2589456" cy="750271"/>
            <a:chOff x="6447907" y="1684790"/>
            <a:chExt cx="2071645" cy="600321"/>
          </a:xfrm>
        </p:grpSpPr>
        <p:sp>
          <p:nvSpPr>
            <p:cNvPr id="57" name="TextBox 110">
              <a:extLst>
                <a:ext uri="{FF2B5EF4-FFF2-40B4-BE49-F238E27FC236}">
                  <a16:creationId xmlns=""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23395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Учебный предмет.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矩形 59">
              <a:extLst>
                <a:ext uri="{FF2B5EF4-FFF2-40B4-BE49-F238E27FC236}">
                  <a16:creationId xmlns=""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716706" y="1684790"/>
              <a:ext cx="1604334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ОБЖ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9" name="直接连接符 87">
              <a:extLst>
                <a:ext uri="{FF2B5EF4-FFF2-40B4-BE49-F238E27FC236}">
                  <a16:creationId xmlns=""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 flipV="1">
              <a:off x="6716707" y="1920737"/>
              <a:ext cx="1505913" cy="8483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7">
            <a:extLst>
              <a:ext uri="{FF2B5EF4-FFF2-40B4-BE49-F238E27FC236}">
                <a16:creationId xmlns=""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8272034" y="4006305"/>
            <a:ext cx="2592777" cy="814268"/>
            <a:chOff x="6445250" y="1633583"/>
            <a:chExt cx="2074302" cy="651528"/>
          </a:xfrm>
        </p:grpSpPr>
        <p:sp>
          <p:nvSpPr>
            <p:cNvPr id="61" name="TextBox 110">
              <a:extLst>
                <a:ext uri="{FF2B5EF4-FFF2-40B4-BE49-F238E27FC236}">
                  <a16:creationId xmlns=""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23395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Учебный предмет</a:t>
              </a:r>
              <a:r>
                <a:rPr lang="en-US" altLang="zh-CN" sz="1600" dirty="0" smtClean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矩形 59">
              <a:extLst>
                <a:ext uri="{FF2B5EF4-FFF2-40B4-BE49-F238E27FC236}">
                  <a16:creationId xmlns="" xmlns:a16="http://schemas.microsoft.com/office/drawing/2014/main" id="{DC8E70B1-FBEC-6247-ACDF-ACBFF6F9F3D0}"/>
                </a:ext>
              </a:extLst>
            </p:cNvPr>
            <p:cNvSpPr/>
            <p:nvPr/>
          </p:nvSpPr>
          <p:spPr>
            <a:xfrm>
              <a:off x="6576665" y="1633583"/>
              <a:ext cx="1604334" cy="287152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ctr"/>
              <a:r>
                <a:rPr lang="ru-RU" altLang="zh-CN" sz="1600" b="1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Информатика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2" name="直接连接符 87">
              <a:extLst>
                <a:ext uri="{FF2B5EF4-FFF2-40B4-BE49-F238E27FC236}">
                  <a16:creationId xmlns=""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任意多边形 108">
            <a:extLst>
              <a:ext uri="{FF2B5EF4-FFF2-40B4-BE49-F238E27FC236}">
                <a16:creationId xmlns="" xmlns:a16="http://schemas.microsoft.com/office/drawing/2014/main" id="{87CAA1BA-83E6-7D40-BE34-419DC8C8AD6A}"/>
              </a:ext>
            </a:extLst>
          </p:cNvPr>
          <p:cNvSpPr/>
          <p:nvPr/>
        </p:nvSpPr>
        <p:spPr>
          <a:xfrm rot="2680481">
            <a:off x="4109291" y="3961312"/>
            <a:ext cx="398130" cy="147779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3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1" grpId="0" animBg="1"/>
      <p:bldP spid="106" grpId="0" animBg="1"/>
      <p:bldP spid="55" grpId="0" animBg="1"/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96" y="136525"/>
            <a:ext cx="9418851" cy="7794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Segoe Print" pitchFamily="2" charset="0"/>
              </a:rPr>
              <a:t>Преимущества центра «Точка роста»</a:t>
            </a:r>
            <a:endParaRPr lang="x-none" sz="3200" dirty="0">
              <a:latin typeface="Segoe Print" pitchFamily="2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34482" y="2525231"/>
            <a:ext cx="4649222" cy="4152948"/>
            <a:chOff x="4039283" y="2205357"/>
            <a:chExt cx="4097053" cy="3548983"/>
          </a:xfrm>
        </p:grpSpPr>
        <p:sp>
          <p:nvSpPr>
            <p:cNvPr id="33" name="Freeform 6">
              <a:extLst>
                <a:ext uri="{FF2B5EF4-FFF2-40B4-BE49-F238E27FC236}">
                  <a16:creationId xmlns="" xmlns:a16="http://schemas.microsoft.com/office/drawing/2014/main" id="{34253427-EFD1-6E43-AFAF-052371FB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40" y="2205357"/>
              <a:ext cx="1199467" cy="1042233"/>
            </a:xfrm>
            <a:custGeom>
              <a:avLst/>
              <a:gdLst>
                <a:gd name="T0" fmla="*/ 0 w 267"/>
                <a:gd name="T1" fmla="*/ 232 h 232"/>
                <a:gd name="T2" fmla="*/ 135 w 267"/>
                <a:gd name="T3" fmla="*/ 0 h 232"/>
                <a:gd name="T4" fmla="*/ 267 w 267"/>
                <a:gd name="T5" fmla="*/ 232 h 232"/>
                <a:gd name="T6" fmla="*/ 0 w 267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32">
                  <a:moveTo>
                    <a:pt x="0" y="232"/>
                  </a:moveTo>
                  <a:lnTo>
                    <a:pt x="135" y="0"/>
                  </a:lnTo>
                  <a:lnTo>
                    <a:pt x="267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1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1400" dirty="0" smtClean="0">
                  <a:solidFill>
                    <a:schemeClr val="bg1"/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ЗНАНИЯ</a:t>
              </a:r>
              <a:endParaRPr lang="zh-CN" altLang="en-US" sz="1400" dirty="0">
                <a:solidFill>
                  <a:schemeClr val="bg1"/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="" xmlns:a16="http://schemas.microsoft.com/office/drawing/2014/main" id="{F8B45CE9-9445-1140-997E-16D8262D8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039" y="3467719"/>
              <a:ext cx="1982466" cy="489671"/>
            </a:xfrm>
            <a:custGeom>
              <a:avLst/>
              <a:gdLst>
                <a:gd name="T0" fmla="*/ 0 w 451"/>
                <a:gd name="T1" fmla="*/ 109 h 109"/>
                <a:gd name="T2" fmla="*/ 64 w 451"/>
                <a:gd name="T3" fmla="*/ 0 h 109"/>
                <a:gd name="T4" fmla="*/ 387 w 451"/>
                <a:gd name="T5" fmla="*/ 0 h 109"/>
                <a:gd name="T6" fmla="*/ 451 w 451"/>
                <a:gd name="T7" fmla="*/ 109 h 109"/>
                <a:gd name="T8" fmla="*/ 0 w 45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09">
                  <a:moveTo>
                    <a:pt x="0" y="109"/>
                  </a:moveTo>
                  <a:lnTo>
                    <a:pt x="64" y="0"/>
                  </a:lnTo>
                  <a:lnTo>
                    <a:pt x="387" y="0"/>
                  </a:lnTo>
                  <a:lnTo>
                    <a:pt x="451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1600" dirty="0" smtClean="0">
                  <a:solidFill>
                    <a:schemeClr val="bg1"/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НОВЫЕ МЕТОДИКИ</a:t>
              </a:r>
              <a:endParaRPr lang="zh-CN" altLang="en-US" sz="1600" dirty="0">
                <a:solidFill>
                  <a:schemeClr val="bg1"/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="" xmlns:a16="http://schemas.microsoft.com/office/drawing/2014/main" id="{0F9AA6C4-8DF3-3A40-AF39-6C9D57957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726" y="4182005"/>
              <a:ext cx="2843679" cy="485178"/>
            </a:xfrm>
            <a:custGeom>
              <a:avLst/>
              <a:gdLst>
                <a:gd name="T0" fmla="*/ 0 w 633"/>
                <a:gd name="T1" fmla="*/ 108 h 108"/>
                <a:gd name="T2" fmla="*/ 62 w 633"/>
                <a:gd name="T3" fmla="*/ 0 h 108"/>
                <a:gd name="T4" fmla="*/ 570 w 633"/>
                <a:gd name="T5" fmla="*/ 0 h 108"/>
                <a:gd name="T6" fmla="*/ 633 w 633"/>
                <a:gd name="T7" fmla="*/ 108 h 108"/>
                <a:gd name="T8" fmla="*/ 0 w 633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8">
                  <a:moveTo>
                    <a:pt x="0" y="108"/>
                  </a:moveTo>
                  <a:lnTo>
                    <a:pt x="62" y="0"/>
                  </a:lnTo>
                  <a:lnTo>
                    <a:pt x="570" y="0"/>
                  </a:lnTo>
                  <a:lnTo>
                    <a:pt x="633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1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dirty="0" smtClean="0">
                  <a:solidFill>
                    <a:schemeClr val="bg1"/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ТЕХНОЛОГИИ</a:t>
              </a:r>
              <a:endParaRPr lang="zh-CN" altLang="en-US" dirty="0">
                <a:solidFill>
                  <a:schemeClr val="bg1"/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="" xmlns:a16="http://schemas.microsoft.com/office/drawing/2014/main" id="{779E0FA4-476E-4748-828E-888EEF69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83" y="4891802"/>
              <a:ext cx="4097053" cy="862538"/>
            </a:xfrm>
            <a:custGeom>
              <a:avLst/>
              <a:gdLst>
                <a:gd name="T0" fmla="*/ 0 w 912"/>
                <a:gd name="T1" fmla="*/ 192 h 192"/>
                <a:gd name="T2" fmla="*/ 111 w 912"/>
                <a:gd name="T3" fmla="*/ 0 h 192"/>
                <a:gd name="T4" fmla="*/ 801 w 912"/>
                <a:gd name="T5" fmla="*/ 0 h 192"/>
                <a:gd name="T6" fmla="*/ 912 w 912"/>
                <a:gd name="T7" fmla="*/ 192 h 192"/>
                <a:gd name="T8" fmla="*/ 0 w 91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92">
                  <a:moveTo>
                    <a:pt x="0" y="192"/>
                  </a:moveTo>
                  <a:lnTo>
                    <a:pt x="111" y="0"/>
                  </a:lnTo>
                  <a:lnTo>
                    <a:pt x="801" y="0"/>
                  </a:lnTo>
                  <a:lnTo>
                    <a:pt x="912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2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2000" dirty="0" smtClean="0">
                  <a:solidFill>
                    <a:schemeClr val="bg1"/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КОММУНИКАЦИЯ</a:t>
              </a:r>
              <a:endParaRPr lang="zh-CN" altLang="en-US" sz="2000" dirty="0">
                <a:solidFill>
                  <a:schemeClr val="bg1"/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46" name="Freeform 6">
            <a:extLst>
              <a:ext uri="{FF2B5EF4-FFF2-40B4-BE49-F238E27FC236}">
                <a16:creationId xmlns=""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025184" y="915988"/>
            <a:ext cx="987399" cy="999302"/>
            <a:chOff x="10520782" y="4759192"/>
            <a:chExt cx="485177" cy="489671"/>
          </a:xfrm>
        </p:grpSpPr>
        <p:sp>
          <p:nvSpPr>
            <p:cNvPr id="45" name="Oval 18">
              <a:extLst>
                <a:ext uri="{FF2B5EF4-FFF2-40B4-BE49-F238E27FC236}">
                  <a16:creationId xmlns="" xmlns:a16="http://schemas.microsoft.com/office/drawing/2014/main" id="{A4FCA197-1756-F049-99EB-53058FA0D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0782" y="4759192"/>
              <a:ext cx="485177" cy="489671"/>
            </a:xfrm>
            <a:prstGeom prst="ellipse">
              <a:avLst/>
            </a:prstGeom>
            <a:solidFill>
              <a:schemeClr val="accent3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66BAEE3E-CA8D-084E-92F1-8ED17C076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288" y="4840819"/>
              <a:ext cx="307790" cy="326414"/>
            </a:xfrm>
            <a:custGeom>
              <a:avLst/>
              <a:gdLst>
                <a:gd name="T0" fmla="*/ 71 w 133"/>
                <a:gd name="T1" fmla="*/ 114 h 141"/>
                <a:gd name="T2" fmla="*/ 13 w 133"/>
                <a:gd name="T3" fmla="*/ 113 h 141"/>
                <a:gd name="T4" fmla="*/ 9 w 133"/>
                <a:gd name="T5" fmla="*/ 15 h 141"/>
                <a:gd name="T6" fmla="*/ 78 w 133"/>
                <a:gd name="T7" fmla="*/ 11 h 141"/>
                <a:gd name="T8" fmla="*/ 82 w 133"/>
                <a:gd name="T9" fmla="*/ 87 h 141"/>
                <a:gd name="T10" fmla="*/ 89 w 133"/>
                <a:gd name="T11" fmla="*/ 86 h 141"/>
                <a:gd name="T12" fmla="*/ 91 w 133"/>
                <a:gd name="T13" fmla="*/ 13 h 141"/>
                <a:gd name="T14" fmla="*/ 13 w 133"/>
                <a:gd name="T15" fmla="*/ 0 h 141"/>
                <a:gd name="T16" fmla="*/ 0 w 133"/>
                <a:gd name="T17" fmla="*/ 120 h 141"/>
                <a:gd name="T18" fmla="*/ 62 w 133"/>
                <a:gd name="T19" fmla="*/ 133 h 141"/>
                <a:gd name="T20" fmla="*/ 70 w 133"/>
                <a:gd name="T21" fmla="*/ 114 h 141"/>
                <a:gd name="T22" fmla="*/ 52 w 133"/>
                <a:gd name="T23" fmla="*/ 4 h 141"/>
                <a:gd name="T24" fmla="*/ 52 w 133"/>
                <a:gd name="T25" fmla="*/ 6 h 141"/>
                <a:gd name="T26" fmla="*/ 38 w 133"/>
                <a:gd name="T27" fmla="*/ 5 h 141"/>
                <a:gd name="T28" fmla="*/ 46 w 133"/>
                <a:gd name="T29" fmla="*/ 129 h 141"/>
                <a:gd name="T30" fmla="*/ 46 w 133"/>
                <a:gd name="T31" fmla="*/ 117 h 141"/>
                <a:gd name="T32" fmla="*/ 46 w 133"/>
                <a:gd name="T33" fmla="*/ 129 h 141"/>
                <a:gd name="T34" fmla="*/ 63 w 133"/>
                <a:gd name="T35" fmla="*/ 71 h 141"/>
                <a:gd name="T36" fmla="*/ 68 w 133"/>
                <a:gd name="T37" fmla="*/ 49 h 141"/>
                <a:gd name="T38" fmla="*/ 27 w 133"/>
                <a:gd name="T39" fmla="*/ 69 h 141"/>
                <a:gd name="T40" fmla="*/ 57 w 133"/>
                <a:gd name="T41" fmla="*/ 54 h 141"/>
                <a:gd name="T42" fmla="*/ 61 w 133"/>
                <a:gd name="T43" fmla="*/ 54 h 141"/>
                <a:gd name="T44" fmla="*/ 59 w 133"/>
                <a:gd name="T45" fmla="*/ 66 h 141"/>
                <a:gd name="T46" fmla="*/ 57 w 133"/>
                <a:gd name="T47" fmla="*/ 54 h 141"/>
                <a:gd name="T48" fmla="*/ 50 w 133"/>
                <a:gd name="T49" fmla="*/ 52 h 141"/>
                <a:gd name="T50" fmla="*/ 52 w 133"/>
                <a:gd name="T51" fmla="*/ 64 h 141"/>
                <a:gd name="T52" fmla="*/ 48 w 133"/>
                <a:gd name="T53" fmla="*/ 64 h 141"/>
                <a:gd name="T54" fmla="*/ 39 w 133"/>
                <a:gd name="T55" fmla="*/ 54 h 141"/>
                <a:gd name="T56" fmla="*/ 43 w 133"/>
                <a:gd name="T57" fmla="*/ 54 h 141"/>
                <a:gd name="T58" fmla="*/ 41 w 133"/>
                <a:gd name="T59" fmla="*/ 66 h 141"/>
                <a:gd name="T60" fmla="*/ 39 w 133"/>
                <a:gd name="T61" fmla="*/ 54 h 141"/>
                <a:gd name="T62" fmla="*/ 32 w 133"/>
                <a:gd name="T63" fmla="*/ 52 h 141"/>
                <a:gd name="T64" fmla="*/ 34 w 133"/>
                <a:gd name="T65" fmla="*/ 64 h 141"/>
                <a:gd name="T66" fmla="*/ 30 w 133"/>
                <a:gd name="T67" fmla="*/ 64 h 141"/>
                <a:gd name="T68" fmla="*/ 68 w 133"/>
                <a:gd name="T69" fmla="*/ 48 h 141"/>
                <a:gd name="T70" fmla="*/ 19 w 133"/>
                <a:gd name="T71" fmla="*/ 44 h 141"/>
                <a:gd name="T72" fmla="*/ 28 w 133"/>
                <a:gd name="T73" fmla="*/ 40 h 141"/>
                <a:gd name="T74" fmla="*/ 38 w 133"/>
                <a:gd name="T75" fmla="*/ 28 h 141"/>
                <a:gd name="T76" fmla="*/ 41 w 133"/>
                <a:gd name="T77" fmla="*/ 31 h 141"/>
                <a:gd name="T78" fmla="*/ 30 w 133"/>
                <a:gd name="T79" fmla="*/ 40 h 141"/>
                <a:gd name="T80" fmla="*/ 52 w 133"/>
                <a:gd name="T81" fmla="*/ 32 h 141"/>
                <a:gd name="T82" fmla="*/ 50 w 133"/>
                <a:gd name="T83" fmla="*/ 28 h 141"/>
                <a:gd name="T84" fmla="*/ 53 w 133"/>
                <a:gd name="T85" fmla="*/ 31 h 141"/>
                <a:gd name="T86" fmla="*/ 68 w 133"/>
                <a:gd name="T87" fmla="*/ 40 h 141"/>
                <a:gd name="T88" fmla="*/ 68 w 133"/>
                <a:gd name="T89" fmla="*/ 48 h 141"/>
                <a:gd name="T90" fmla="*/ 128 w 133"/>
                <a:gd name="T91" fmla="*/ 127 h 141"/>
                <a:gd name="T92" fmla="*/ 102 w 133"/>
                <a:gd name="T93" fmla="*/ 138 h 141"/>
                <a:gd name="T94" fmla="*/ 97 w 133"/>
                <a:gd name="T95" fmla="*/ 139 h 141"/>
                <a:gd name="T96" fmla="*/ 64 w 133"/>
                <a:gd name="T97" fmla="*/ 124 h 141"/>
                <a:gd name="T98" fmla="*/ 84 w 133"/>
                <a:gd name="T99" fmla="*/ 123 h 141"/>
                <a:gd name="T100" fmla="*/ 81 w 133"/>
                <a:gd name="T101" fmla="*/ 119 h 141"/>
                <a:gd name="T102" fmla="*/ 62 w 133"/>
                <a:gd name="T103" fmla="*/ 79 h 141"/>
                <a:gd name="T104" fmla="*/ 83 w 133"/>
                <a:gd name="T105" fmla="*/ 101 h 141"/>
                <a:gd name="T106" fmla="*/ 93 w 133"/>
                <a:gd name="T107" fmla="*/ 94 h 141"/>
                <a:gd name="T108" fmla="*/ 95 w 133"/>
                <a:gd name="T109" fmla="*/ 88 h 141"/>
                <a:gd name="T110" fmla="*/ 105 w 133"/>
                <a:gd name="T111" fmla="*/ 92 h 141"/>
                <a:gd name="T112" fmla="*/ 115 w 133"/>
                <a:gd name="T113" fmla="*/ 86 h 141"/>
                <a:gd name="T114" fmla="*/ 125 w 133"/>
                <a:gd name="T115" fmla="*/ 101 h 141"/>
                <a:gd name="T116" fmla="*/ 130 w 133"/>
                <a:gd name="T117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41">
                  <a:moveTo>
                    <a:pt x="70" y="114"/>
                  </a:moveTo>
                  <a:cubicBezTo>
                    <a:pt x="70" y="114"/>
                    <a:pt x="70" y="114"/>
                    <a:pt x="71" y="114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1" y="113"/>
                    <a:pt x="9" y="111"/>
                    <a:pt x="9" y="10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11" y="11"/>
                    <a:pt x="13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1"/>
                    <a:pt x="82" y="13"/>
                    <a:pt x="82" y="1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6"/>
                    <a:pt x="87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90" y="85"/>
                    <a:pt x="90" y="84"/>
                    <a:pt x="91" y="8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6"/>
                    <a:pt x="85" y="0"/>
                    <a:pt x="7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6" y="133"/>
                    <a:pt x="13" y="133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9" y="131"/>
                    <a:pt x="58" y="127"/>
                    <a:pt x="59" y="123"/>
                  </a:cubicBezTo>
                  <a:cubicBezTo>
                    <a:pt x="60" y="118"/>
                    <a:pt x="64" y="114"/>
                    <a:pt x="70" y="114"/>
                  </a:cubicBezTo>
                  <a:close/>
                  <a:moveTo>
                    <a:pt x="39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3" y="4"/>
                    <a:pt x="53" y="5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8" y="4"/>
                    <a:pt x="38" y="4"/>
                    <a:pt x="39" y="4"/>
                  </a:cubicBezTo>
                  <a:close/>
                  <a:moveTo>
                    <a:pt x="46" y="129"/>
                  </a:moveTo>
                  <a:cubicBezTo>
                    <a:pt x="42" y="129"/>
                    <a:pt x="39" y="126"/>
                    <a:pt x="39" y="123"/>
                  </a:cubicBezTo>
                  <a:cubicBezTo>
                    <a:pt x="39" y="120"/>
                    <a:pt x="42" y="117"/>
                    <a:pt x="46" y="117"/>
                  </a:cubicBezTo>
                  <a:cubicBezTo>
                    <a:pt x="49" y="117"/>
                    <a:pt x="52" y="120"/>
                    <a:pt x="52" y="123"/>
                  </a:cubicBezTo>
                  <a:cubicBezTo>
                    <a:pt x="52" y="126"/>
                    <a:pt x="49" y="129"/>
                    <a:pt x="46" y="129"/>
                  </a:cubicBezTo>
                  <a:close/>
                  <a:moveTo>
                    <a:pt x="28" y="71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0"/>
                    <a:pt x="64" y="6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0"/>
                    <a:pt x="28" y="71"/>
                    <a:pt x="28" y="71"/>
                  </a:cubicBezTo>
                  <a:close/>
                  <a:moveTo>
                    <a:pt x="57" y="54"/>
                  </a:moveTo>
                  <a:cubicBezTo>
                    <a:pt x="57" y="53"/>
                    <a:pt x="58" y="52"/>
                    <a:pt x="59" y="52"/>
                  </a:cubicBezTo>
                  <a:cubicBezTo>
                    <a:pt x="60" y="52"/>
                    <a:pt x="61" y="53"/>
                    <a:pt x="61" y="5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5"/>
                    <a:pt x="60" y="66"/>
                    <a:pt x="59" y="66"/>
                  </a:cubicBezTo>
                  <a:cubicBezTo>
                    <a:pt x="58" y="66"/>
                    <a:pt x="57" y="65"/>
                    <a:pt x="57" y="64"/>
                  </a:cubicBezTo>
                  <a:lnTo>
                    <a:pt x="57" y="54"/>
                  </a:lnTo>
                  <a:close/>
                  <a:moveTo>
                    <a:pt x="48" y="54"/>
                  </a:moveTo>
                  <a:cubicBezTo>
                    <a:pt x="48" y="53"/>
                    <a:pt x="49" y="52"/>
                    <a:pt x="50" y="52"/>
                  </a:cubicBezTo>
                  <a:cubicBezTo>
                    <a:pt x="51" y="52"/>
                    <a:pt x="52" y="53"/>
                    <a:pt x="52" y="5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5"/>
                    <a:pt x="51" y="66"/>
                    <a:pt x="50" y="66"/>
                  </a:cubicBezTo>
                  <a:cubicBezTo>
                    <a:pt x="49" y="66"/>
                    <a:pt x="48" y="65"/>
                    <a:pt x="48" y="64"/>
                  </a:cubicBezTo>
                  <a:lnTo>
                    <a:pt x="48" y="54"/>
                  </a:lnTo>
                  <a:close/>
                  <a:moveTo>
                    <a:pt x="39" y="54"/>
                  </a:moveTo>
                  <a:cubicBezTo>
                    <a:pt x="39" y="53"/>
                    <a:pt x="40" y="52"/>
                    <a:pt x="41" y="52"/>
                  </a:cubicBezTo>
                  <a:cubicBezTo>
                    <a:pt x="42" y="52"/>
                    <a:pt x="43" y="53"/>
                    <a:pt x="43" y="5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5"/>
                    <a:pt x="42" y="66"/>
                    <a:pt x="41" y="66"/>
                  </a:cubicBezTo>
                  <a:cubicBezTo>
                    <a:pt x="40" y="66"/>
                    <a:pt x="39" y="65"/>
                    <a:pt x="39" y="64"/>
                  </a:cubicBezTo>
                  <a:lnTo>
                    <a:pt x="39" y="54"/>
                  </a:lnTo>
                  <a:close/>
                  <a:moveTo>
                    <a:pt x="30" y="54"/>
                  </a:moveTo>
                  <a:cubicBezTo>
                    <a:pt x="30" y="53"/>
                    <a:pt x="31" y="52"/>
                    <a:pt x="32" y="52"/>
                  </a:cubicBezTo>
                  <a:cubicBezTo>
                    <a:pt x="33" y="52"/>
                    <a:pt x="34" y="53"/>
                    <a:pt x="34" y="5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3" y="66"/>
                    <a:pt x="32" y="66"/>
                  </a:cubicBezTo>
                  <a:cubicBezTo>
                    <a:pt x="31" y="66"/>
                    <a:pt x="30" y="65"/>
                    <a:pt x="30" y="64"/>
                  </a:cubicBezTo>
                  <a:lnTo>
                    <a:pt x="30" y="54"/>
                  </a:lnTo>
                  <a:close/>
                  <a:moveTo>
                    <a:pt x="68" y="48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1" y="48"/>
                    <a:pt x="19" y="46"/>
                    <a:pt x="19" y="44"/>
                  </a:cubicBezTo>
                  <a:cubicBezTo>
                    <a:pt x="19" y="42"/>
                    <a:pt x="21" y="40"/>
                    <a:pt x="2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29"/>
                    <a:pt x="38" y="28"/>
                  </a:cubicBezTo>
                  <a:cubicBezTo>
                    <a:pt x="39" y="27"/>
                    <a:pt x="40" y="27"/>
                    <a:pt x="41" y="28"/>
                  </a:cubicBezTo>
                  <a:cubicBezTo>
                    <a:pt x="42" y="29"/>
                    <a:pt x="42" y="31"/>
                    <a:pt x="41" y="31"/>
                  </a:cubicBezTo>
                  <a:cubicBezTo>
                    <a:pt x="41" y="32"/>
                    <a:pt x="40" y="32"/>
                    <a:pt x="39" y="32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1" y="32"/>
                    <a:pt x="50" y="32"/>
                    <a:pt x="50" y="31"/>
                  </a:cubicBezTo>
                  <a:cubicBezTo>
                    <a:pt x="49" y="31"/>
                    <a:pt x="49" y="29"/>
                    <a:pt x="50" y="28"/>
                  </a:cubicBezTo>
                  <a:cubicBezTo>
                    <a:pt x="51" y="27"/>
                    <a:pt x="52" y="27"/>
                    <a:pt x="53" y="28"/>
                  </a:cubicBezTo>
                  <a:cubicBezTo>
                    <a:pt x="54" y="29"/>
                    <a:pt x="54" y="30"/>
                    <a:pt x="53" y="3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1" y="40"/>
                    <a:pt x="72" y="42"/>
                    <a:pt x="72" y="44"/>
                  </a:cubicBezTo>
                  <a:cubicBezTo>
                    <a:pt x="72" y="46"/>
                    <a:pt x="71" y="48"/>
                    <a:pt x="68" y="48"/>
                  </a:cubicBezTo>
                  <a:close/>
                  <a:moveTo>
                    <a:pt x="130" y="120"/>
                  </a:moveTo>
                  <a:cubicBezTo>
                    <a:pt x="131" y="122"/>
                    <a:pt x="130" y="126"/>
                    <a:pt x="128" y="127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7" y="141"/>
                    <a:pt x="104" y="140"/>
                    <a:pt x="102" y="138"/>
                  </a:cubicBezTo>
                  <a:cubicBezTo>
                    <a:pt x="102" y="138"/>
                    <a:pt x="101" y="138"/>
                    <a:pt x="101" y="139"/>
                  </a:cubicBezTo>
                  <a:cubicBezTo>
                    <a:pt x="100" y="139"/>
                    <a:pt x="98" y="139"/>
                    <a:pt x="97" y="139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6" y="131"/>
                    <a:pt x="64" y="128"/>
                    <a:pt x="64" y="124"/>
                  </a:cubicBezTo>
                  <a:cubicBezTo>
                    <a:pt x="65" y="121"/>
                    <a:pt x="68" y="119"/>
                    <a:pt x="71" y="120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59" y="85"/>
                    <a:pt x="59" y="81"/>
                    <a:pt x="62" y="79"/>
                  </a:cubicBezTo>
                  <a:cubicBezTo>
                    <a:pt x="65" y="77"/>
                    <a:pt x="68" y="78"/>
                    <a:pt x="70" y="8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1" y="98"/>
                    <a:pt x="82" y="94"/>
                    <a:pt x="84" y="92"/>
                  </a:cubicBezTo>
                  <a:cubicBezTo>
                    <a:pt x="87" y="91"/>
                    <a:pt x="91" y="92"/>
                    <a:pt x="93" y="94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2" y="93"/>
                    <a:pt x="93" y="89"/>
                    <a:pt x="95" y="88"/>
                  </a:cubicBezTo>
                  <a:cubicBezTo>
                    <a:pt x="98" y="86"/>
                    <a:pt x="102" y="87"/>
                    <a:pt x="104" y="90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3" y="89"/>
                    <a:pt x="104" y="85"/>
                    <a:pt x="107" y="84"/>
                  </a:cubicBezTo>
                  <a:cubicBezTo>
                    <a:pt x="109" y="82"/>
                    <a:pt x="113" y="83"/>
                    <a:pt x="115" y="86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3" y="113"/>
                    <a:pt x="132" y="117"/>
                    <a:pt x="13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638506" y="2654402"/>
            <a:ext cx="1063487" cy="1094331"/>
            <a:chOff x="1152008" y="4759192"/>
            <a:chExt cx="489671" cy="489671"/>
          </a:xfrm>
        </p:grpSpPr>
        <p:sp>
          <p:nvSpPr>
            <p:cNvPr id="42" name="Oval 15">
              <a:extLst>
                <a:ext uri="{FF2B5EF4-FFF2-40B4-BE49-F238E27FC236}">
                  <a16:creationId xmlns="" xmlns:a16="http://schemas.microsoft.com/office/drawing/2014/main" id="{A1891355-814D-E149-AF08-64582717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008" y="4759192"/>
              <a:ext cx="489671" cy="489671"/>
            </a:xfrm>
            <a:prstGeom prst="ellipse">
              <a:avLst/>
            </a:prstGeom>
            <a:solidFill>
              <a:schemeClr val="accent3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0D0F8598-C06C-9446-B69E-720F157E6F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01" y="4831507"/>
              <a:ext cx="263682" cy="345038"/>
            </a:xfrm>
            <a:custGeom>
              <a:avLst/>
              <a:gdLst>
                <a:gd name="T0" fmla="*/ 95 w 114"/>
                <a:gd name="T1" fmla="*/ 99 h 149"/>
                <a:gd name="T2" fmla="*/ 93 w 114"/>
                <a:gd name="T3" fmla="*/ 98 h 149"/>
                <a:gd name="T4" fmla="*/ 89 w 114"/>
                <a:gd name="T5" fmla="*/ 96 h 149"/>
                <a:gd name="T6" fmla="*/ 74 w 114"/>
                <a:gd name="T7" fmla="*/ 85 h 149"/>
                <a:gd name="T8" fmla="*/ 90 w 114"/>
                <a:gd name="T9" fmla="*/ 58 h 149"/>
                <a:gd name="T10" fmla="*/ 57 w 114"/>
                <a:gd name="T11" fmla="*/ 1 h 149"/>
                <a:gd name="T12" fmla="*/ 19 w 114"/>
                <a:gd name="T13" fmla="*/ 41 h 149"/>
                <a:gd name="T14" fmla="*/ 42 w 114"/>
                <a:gd name="T15" fmla="*/ 87 h 149"/>
                <a:gd name="T16" fmla="*/ 25 w 114"/>
                <a:gd name="T17" fmla="*/ 96 h 149"/>
                <a:gd name="T18" fmla="*/ 21 w 114"/>
                <a:gd name="T19" fmla="*/ 98 h 149"/>
                <a:gd name="T20" fmla="*/ 19 w 114"/>
                <a:gd name="T21" fmla="*/ 99 h 149"/>
                <a:gd name="T22" fmla="*/ 0 w 114"/>
                <a:gd name="T23" fmla="*/ 123 h 149"/>
                <a:gd name="T24" fmla="*/ 1 w 114"/>
                <a:gd name="T25" fmla="*/ 149 h 149"/>
                <a:gd name="T26" fmla="*/ 113 w 114"/>
                <a:gd name="T27" fmla="*/ 149 h 149"/>
                <a:gd name="T28" fmla="*/ 114 w 114"/>
                <a:gd name="T29" fmla="*/ 147 h 149"/>
                <a:gd name="T30" fmla="*/ 95 w 114"/>
                <a:gd name="T31" fmla="*/ 99 h 149"/>
                <a:gd name="T32" fmla="*/ 82 w 114"/>
                <a:gd name="T33" fmla="*/ 28 h 149"/>
                <a:gd name="T34" fmla="*/ 30 w 114"/>
                <a:gd name="T35" fmla="*/ 26 h 149"/>
                <a:gd name="T36" fmla="*/ 40 w 114"/>
                <a:gd name="T37" fmla="*/ 74 h 149"/>
                <a:gd name="T38" fmla="*/ 33 w 114"/>
                <a:gd name="T39" fmla="*/ 61 h 149"/>
                <a:gd name="T40" fmla="*/ 43 w 114"/>
                <a:gd name="T41" fmla="*/ 25 h 149"/>
                <a:gd name="T42" fmla="*/ 62 w 114"/>
                <a:gd name="T43" fmla="*/ 42 h 149"/>
                <a:gd name="T44" fmla="*/ 50 w 114"/>
                <a:gd name="T45" fmla="*/ 29 h 149"/>
                <a:gd name="T46" fmla="*/ 77 w 114"/>
                <a:gd name="T47" fmla="*/ 43 h 149"/>
                <a:gd name="T48" fmla="*/ 80 w 114"/>
                <a:gd name="T49" fmla="*/ 47 h 149"/>
                <a:gd name="T50" fmla="*/ 67 w 114"/>
                <a:gd name="T51" fmla="*/ 68 h 149"/>
                <a:gd name="T52" fmla="*/ 56 w 114"/>
                <a:gd name="T53" fmla="*/ 70 h 149"/>
                <a:gd name="T54" fmla="*/ 67 w 114"/>
                <a:gd name="T55" fmla="*/ 70 h 149"/>
                <a:gd name="T56" fmla="*/ 81 w 114"/>
                <a:gd name="T57" fmla="*/ 50 h 149"/>
                <a:gd name="T58" fmla="*/ 82 w 114"/>
                <a:gd name="T59" fmla="*/ 57 h 149"/>
                <a:gd name="T60" fmla="*/ 73 w 114"/>
                <a:gd name="T61" fmla="*/ 74 h 149"/>
                <a:gd name="T62" fmla="*/ 73 w 114"/>
                <a:gd name="T63" fmla="*/ 74 h 149"/>
                <a:gd name="T64" fmla="*/ 57 w 114"/>
                <a:gd name="T65" fmla="*/ 85 h 149"/>
                <a:gd name="T66" fmla="*/ 42 w 114"/>
                <a:gd name="T67" fmla="*/ 76 h 149"/>
                <a:gd name="T68" fmla="*/ 79 w 114"/>
                <a:gd name="T69" fmla="*/ 99 h 149"/>
                <a:gd name="T70" fmla="*/ 57 w 114"/>
                <a:gd name="T71" fmla="*/ 113 h 149"/>
                <a:gd name="T72" fmla="*/ 36 w 114"/>
                <a:gd name="T73" fmla="*/ 100 h 149"/>
                <a:gd name="T74" fmla="*/ 41 w 114"/>
                <a:gd name="T75" fmla="*/ 93 h 149"/>
                <a:gd name="T76" fmla="*/ 42 w 114"/>
                <a:gd name="T77" fmla="*/ 92 h 149"/>
                <a:gd name="T78" fmla="*/ 42 w 114"/>
                <a:gd name="T79" fmla="*/ 91 h 149"/>
                <a:gd name="T80" fmla="*/ 43 w 114"/>
                <a:gd name="T81" fmla="*/ 86 h 149"/>
                <a:gd name="T82" fmla="*/ 53 w 114"/>
                <a:gd name="T83" fmla="*/ 86 h 149"/>
                <a:gd name="T84" fmla="*/ 57 w 114"/>
                <a:gd name="T85" fmla="*/ 87 h 149"/>
                <a:gd name="T86" fmla="*/ 73 w 114"/>
                <a:gd name="T87" fmla="*/ 76 h 149"/>
                <a:gd name="T88" fmla="*/ 74 w 114"/>
                <a:gd name="T89" fmla="*/ 92 h 149"/>
                <a:gd name="T90" fmla="*/ 74 w 114"/>
                <a:gd name="T91" fmla="*/ 92 h 149"/>
                <a:gd name="T92" fmla="*/ 75 w 114"/>
                <a:gd name="T93" fmla="*/ 93 h 149"/>
                <a:gd name="T94" fmla="*/ 82 w 114"/>
                <a:gd name="T95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49">
                  <a:moveTo>
                    <a:pt x="95" y="99"/>
                  </a:move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4" y="98"/>
                    <a:pt x="94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2" y="97"/>
                    <a:pt x="90" y="97"/>
                    <a:pt x="89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4" y="94"/>
                    <a:pt x="80" y="93"/>
                    <a:pt x="75" y="92"/>
                  </a:cubicBezTo>
                  <a:cubicBezTo>
                    <a:pt x="75" y="90"/>
                    <a:pt x="74" y="88"/>
                    <a:pt x="74" y="85"/>
                  </a:cubicBezTo>
                  <a:cubicBezTo>
                    <a:pt x="79" y="85"/>
                    <a:pt x="93" y="81"/>
                    <a:pt x="92" y="79"/>
                  </a:cubicBezTo>
                  <a:cubicBezTo>
                    <a:pt x="87" y="74"/>
                    <a:pt x="89" y="64"/>
                    <a:pt x="90" y="58"/>
                  </a:cubicBezTo>
                  <a:cubicBezTo>
                    <a:pt x="92" y="44"/>
                    <a:pt x="94" y="38"/>
                    <a:pt x="89" y="22"/>
                  </a:cubicBezTo>
                  <a:cubicBezTo>
                    <a:pt x="85" y="11"/>
                    <a:pt x="72" y="0"/>
                    <a:pt x="57" y="1"/>
                  </a:cubicBezTo>
                  <a:cubicBezTo>
                    <a:pt x="51" y="1"/>
                    <a:pt x="46" y="3"/>
                    <a:pt x="40" y="7"/>
                  </a:cubicBezTo>
                  <a:cubicBezTo>
                    <a:pt x="27" y="9"/>
                    <a:pt x="18" y="20"/>
                    <a:pt x="19" y="41"/>
                  </a:cubicBezTo>
                  <a:cubicBezTo>
                    <a:pt x="20" y="52"/>
                    <a:pt x="29" y="65"/>
                    <a:pt x="21" y="79"/>
                  </a:cubicBezTo>
                  <a:cubicBezTo>
                    <a:pt x="19" y="81"/>
                    <a:pt x="34" y="88"/>
                    <a:pt x="42" y="87"/>
                  </a:cubicBezTo>
                  <a:cubicBezTo>
                    <a:pt x="42" y="89"/>
                    <a:pt x="41" y="90"/>
                    <a:pt x="41" y="91"/>
                  </a:cubicBezTo>
                  <a:cubicBezTo>
                    <a:pt x="35" y="92"/>
                    <a:pt x="30" y="94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4" y="97"/>
                    <a:pt x="22" y="97"/>
                    <a:pt x="21" y="98"/>
                  </a:cubicBezTo>
                  <a:cubicBezTo>
                    <a:pt x="21" y="98"/>
                    <a:pt x="21" y="98"/>
                    <a:pt x="20" y="98"/>
                  </a:cubicBezTo>
                  <a:cubicBezTo>
                    <a:pt x="20" y="98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7" y="105"/>
                    <a:pt x="0" y="114"/>
                    <a:pt x="0" y="12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3" y="148"/>
                    <a:pt x="113" y="148"/>
                  </a:cubicBezTo>
                  <a:cubicBezTo>
                    <a:pt x="113" y="147"/>
                    <a:pt x="114" y="147"/>
                    <a:pt x="114" y="147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14"/>
                    <a:pt x="107" y="105"/>
                    <a:pt x="95" y="99"/>
                  </a:cubicBezTo>
                  <a:close/>
                  <a:moveTo>
                    <a:pt x="59" y="7"/>
                  </a:moveTo>
                  <a:cubicBezTo>
                    <a:pt x="70" y="8"/>
                    <a:pt x="78" y="17"/>
                    <a:pt x="82" y="28"/>
                  </a:cubicBezTo>
                  <a:cubicBezTo>
                    <a:pt x="77" y="20"/>
                    <a:pt x="69" y="14"/>
                    <a:pt x="59" y="12"/>
                  </a:cubicBezTo>
                  <a:cubicBezTo>
                    <a:pt x="47" y="11"/>
                    <a:pt x="36" y="17"/>
                    <a:pt x="30" y="26"/>
                  </a:cubicBezTo>
                  <a:cubicBezTo>
                    <a:pt x="34" y="13"/>
                    <a:pt x="46" y="5"/>
                    <a:pt x="59" y="7"/>
                  </a:cubicBezTo>
                  <a:close/>
                  <a:moveTo>
                    <a:pt x="40" y="74"/>
                  </a:moveTo>
                  <a:cubicBezTo>
                    <a:pt x="40" y="73"/>
                    <a:pt x="40" y="73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2" y="56"/>
                    <a:pt x="32" y="52"/>
                    <a:pt x="33" y="47"/>
                  </a:cubicBezTo>
                  <a:cubicBezTo>
                    <a:pt x="34" y="39"/>
                    <a:pt x="37" y="32"/>
                    <a:pt x="43" y="25"/>
                  </a:cubicBezTo>
                  <a:cubicBezTo>
                    <a:pt x="44" y="28"/>
                    <a:pt x="46" y="30"/>
                    <a:pt x="48" y="33"/>
                  </a:cubicBezTo>
                  <a:cubicBezTo>
                    <a:pt x="51" y="37"/>
                    <a:pt x="56" y="41"/>
                    <a:pt x="62" y="42"/>
                  </a:cubicBezTo>
                  <a:cubicBezTo>
                    <a:pt x="59" y="40"/>
                    <a:pt x="55" y="37"/>
                    <a:pt x="52" y="32"/>
                  </a:cubicBezTo>
                  <a:cubicBezTo>
                    <a:pt x="52" y="31"/>
                    <a:pt x="51" y="30"/>
                    <a:pt x="50" y="29"/>
                  </a:cubicBezTo>
                  <a:cubicBezTo>
                    <a:pt x="51" y="30"/>
                    <a:pt x="52" y="31"/>
                    <a:pt x="53" y="32"/>
                  </a:cubicBezTo>
                  <a:cubicBezTo>
                    <a:pt x="62" y="39"/>
                    <a:pt x="73" y="42"/>
                    <a:pt x="77" y="43"/>
                  </a:cubicBezTo>
                  <a:cubicBezTo>
                    <a:pt x="72" y="40"/>
                    <a:pt x="68" y="37"/>
                    <a:pt x="64" y="33"/>
                  </a:cubicBezTo>
                  <a:cubicBezTo>
                    <a:pt x="70" y="36"/>
                    <a:pt x="75" y="39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6"/>
                    <a:pt x="74" y="64"/>
                    <a:pt x="67" y="68"/>
                  </a:cubicBezTo>
                  <a:cubicBezTo>
                    <a:pt x="66" y="66"/>
                    <a:pt x="64" y="65"/>
                    <a:pt x="62" y="65"/>
                  </a:cubicBezTo>
                  <a:cubicBezTo>
                    <a:pt x="59" y="65"/>
                    <a:pt x="56" y="67"/>
                    <a:pt x="56" y="70"/>
                  </a:cubicBezTo>
                  <a:cubicBezTo>
                    <a:pt x="56" y="72"/>
                    <a:pt x="59" y="74"/>
                    <a:pt x="62" y="74"/>
                  </a:cubicBezTo>
                  <a:cubicBezTo>
                    <a:pt x="65" y="74"/>
                    <a:pt x="67" y="72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5" y="65"/>
                    <a:pt x="80" y="58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2"/>
                    <a:pt x="82" y="54"/>
                    <a:pt x="82" y="57"/>
                  </a:cubicBezTo>
                  <a:cubicBezTo>
                    <a:pt x="81" y="62"/>
                    <a:pt x="78" y="68"/>
                    <a:pt x="74" y="73"/>
                  </a:cubicBezTo>
                  <a:cubicBezTo>
                    <a:pt x="74" y="73"/>
                    <a:pt x="74" y="73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8" y="80"/>
                    <a:pt x="63" y="84"/>
                    <a:pt x="59" y="85"/>
                  </a:cubicBezTo>
                  <a:cubicBezTo>
                    <a:pt x="58" y="85"/>
                    <a:pt x="58" y="86"/>
                    <a:pt x="57" y="85"/>
                  </a:cubicBezTo>
                  <a:cubicBezTo>
                    <a:pt x="57" y="85"/>
                    <a:pt x="56" y="85"/>
                    <a:pt x="56" y="85"/>
                  </a:cubicBezTo>
                  <a:cubicBezTo>
                    <a:pt x="52" y="85"/>
                    <a:pt x="47" y="81"/>
                    <a:pt x="42" y="76"/>
                  </a:cubicBezTo>
                  <a:cubicBezTo>
                    <a:pt x="42" y="75"/>
                    <a:pt x="41" y="74"/>
                    <a:pt x="40" y="74"/>
                  </a:cubicBezTo>
                  <a:close/>
                  <a:moveTo>
                    <a:pt x="79" y="99"/>
                  </a:moveTo>
                  <a:cubicBezTo>
                    <a:pt x="78" y="99"/>
                    <a:pt x="78" y="99"/>
                    <a:pt x="78" y="100"/>
                  </a:cubicBezTo>
                  <a:cubicBezTo>
                    <a:pt x="72" y="106"/>
                    <a:pt x="65" y="113"/>
                    <a:pt x="57" y="113"/>
                  </a:cubicBezTo>
                  <a:cubicBezTo>
                    <a:pt x="50" y="113"/>
                    <a:pt x="43" y="107"/>
                    <a:pt x="37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8"/>
                    <a:pt x="33" y="97"/>
                    <a:pt x="32" y="95"/>
                  </a:cubicBezTo>
                  <a:cubicBezTo>
                    <a:pt x="35" y="94"/>
                    <a:pt x="38" y="94"/>
                    <a:pt x="41" y="93"/>
                  </a:cubicBezTo>
                  <a:cubicBezTo>
                    <a:pt x="41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0"/>
                    <a:pt x="43" y="88"/>
                    <a:pt x="43" y="86"/>
                  </a:cubicBezTo>
                  <a:cubicBezTo>
                    <a:pt x="43" y="83"/>
                    <a:pt x="43" y="80"/>
                    <a:pt x="42" y="78"/>
                  </a:cubicBezTo>
                  <a:cubicBezTo>
                    <a:pt x="46" y="81"/>
                    <a:pt x="50" y="84"/>
                    <a:pt x="53" y="86"/>
                  </a:cubicBezTo>
                  <a:cubicBezTo>
                    <a:pt x="55" y="86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9" y="87"/>
                    <a:pt x="61" y="86"/>
                    <a:pt x="62" y="85"/>
                  </a:cubicBezTo>
                  <a:cubicBezTo>
                    <a:pt x="66" y="83"/>
                    <a:pt x="69" y="80"/>
                    <a:pt x="73" y="76"/>
                  </a:cubicBezTo>
                  <a:cubicBezTo>
                    <a:pt x="73" y="79"/>
                    <a:pt x="73" y="85"/>
                    <a:pt x="73" y="85"/>
                  </a:cubicBezTo>
                  <a:cubicBezTo>
                    <a:pt x="73" y="85"/>
                    <a:pt x="73" y="90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5" y="93"/>
                    <a:pt x="75" y="93"/>
                  </a:cubicBezTo>
                  <a:cubicBezTo>
                    <a:pt x="75" y="93"/>
                    <a:pt x="75" y="94"/>
                    <a:pt x="76" y="94"/>
                  </a:cubicBezTo>
                  <a:cubicBezTo>
                    <a:pt x="78" y="94"/>
                    <a:pt x="80" y="94"/>
                    <a:pt x="82" y="95"/>
                  </a:cubicBezTo>
                  <a:cubicBezTo>
                    <a:pt x="81" y="96"/>
                    <a:pt x="80" y="98"/>
                    <a:pt x="79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4883704" y="2774585"/>
            <a:ext cx="6041893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latin typeface="Segoe Print" pitchFamily="2" charset="0"/>
              </a:rPr>
              <a:t>Расширение каналов коммуникации и взаимодействие со сверстниками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1749501" y="915988"/>
            <a:ext cx="8044204" cy="13726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30000"/>
              </a:lnSpc>
            </a:pPr>
            <a:r>
              <a:rPr lang="ru-RU" sz="1600" dirty="0" smtClean="0">
                <a:latin typeface="Segoe Print" pitchFamily="2" charset="0"/>
              </a:rPr>
              <a:t>Традиционный подход здесь успешно сочетают с информационными </a:t>
            </a:r>
            <a:r>
              <a:rPr lang="ru-RU" sz="1600" dirty="0" err="1" smtClean="0">
                <a:latin typeface="Segoe Print" pitchFamily="2" charset="0"/>
              </a:rPr>
              <a:t>онлайн-технологиями</a:t>
            </a:r>
            <a:r>
              <a:rPr lang="ru-RU" sz="1600" dirty="0" smtClean="0">
                <a:latin typeface="Segoe Print" pitchFamily="2" charset="0"/>
              </a:rPr>
              <a:t>, стимулируя интерес школьников к обучению. Гораздо интереснее изучать предметы с помощью </a:t>
            </a:r>
            <a:r>
              <a:rPr lang="ru-RU" sz="1600" dirty="0" err="1" smtClean="0">
                <a:latin typeface="Segoe Print" pitchFamily="2" charset="0"/>
              </a:rPr>
              <a:t>гаджетов</a:t>
            </a:r>
            <a:r>
              <a:rPr lang="ru-RU" sz="1600" dirty="0" smtClean="0">
                <a:latin typeface="Segoe Print" pitchFamily="2" charset="0"/>
              </a:rPr>
              <a:t> и увлекательных </a:t>
            </a:r>
            <a:r>
              <a:rPr lang="ru-RU" sz="1600" dirty="0" err="1" smtClean="0">
                <a:latin typeface="Segoe Print" pitchFamily="2" charset="0"/>
              </a:rPr>
              <a:t>онлайн-заданий</a:t>
            </a:r>
            <a:r>
              <a:rPr lang="ru-RU" sz="1600" dirty="0" smtClean="0">
                <a:latin typeface="Segoe Print" pitchFamily="2" charset="0"/>
              </a:rPr>
              <a:t>.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t="10123"/>
          <a:stretch>
            <a:fillRect/>
          </a:stretch>
        </p:blipFill>
        <p:spPr bwMode="auto">
          <a:xfrm>
            <a:off x="5450304" y="4838264"/>
            <a:ext cx="6741695" cy="201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429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4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s://cdni.rbth.com/rbthmedia/images/all/2017/07/10/porcelain/1-chess-red-wh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236" y="2539960"/>
            <a:ext cx="3795764" cy="253148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96" y="136525"/>
            <a:ext cx="8871857" cy="20411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  <a:cs typeface="MV Boli" pitchFamily="2" charset="0"/>
              </a:rPr>
              <a:t>Во время летнего отдыха на базе «Точки роста», велась работа по трем направлениям:</a:t>
            </a:r>
            <a:endParaRPr lang="x-none" dirty="0">
              <a:latin typeface="Segoe Print" pitchFamily="2" charset="0"/>
              <a:cs typeface="MV Boli" pitchFamily="2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=""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4393393" y="3023247"/>
            <a:ext cx="1819380" cy="3372069"/>
            <a:chOff x="4923304" y="1684213"/>
            <a:chExt cx="2229277" cy="4131782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603451" y="3765072"/>
              <a:ext cx="1498839" cy="1499563"/>
              <a:chOff x="5661507" y="3645487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=""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 rot="12946581">
                <a:off x="5661507" y="3645487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6050547" y="4082056"/>
                <a:ext cx="584389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dirty="0">
                    <a:solidFill>
                      <a:prstClr val="white"/>
                    </a:solidFill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=""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=""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=""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=""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=""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6358056" y="2289139"/>
            <a:ext cx="2717424" cy="1359282"/>
            <a:chOff x="874714" y="3420091"/>
            <a:chExt cx="2717424" cy="1359282"/>
          </a:xfrm>
        </p:grpSpPr>
        <p:sp>
          <p:nvSpPr>
            <p:cNvPr id="22" name="矩形 34">
              <a:extLst>
                <a:ext uri="{FF2B5EF4-FFF2-40B4-BE49-F238E27FC236}">
                  <a16:creationId xmlns=""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Дети учились играть в шахматы, а кто умеет помогали учить тех, кто не умеет играть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=""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1103313" y="3420091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Шахматы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=""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6212774" y="4755732"/>
            <a:ext cx="4303572" cy="1493086"/>
            <a:chOff x="874713" y="4062457"/>
            <a:chExt cx="2750150" cy="409298"/>
          </a:xfrm>
        </p:grpSpPr>
        <p:sp>
          <p:nvSpPr>
            <p:cNvPr id="25" name="矩形 40">
              <a:extLst>
                <a:ext uri="{FF2B5EF4-FFF2-40B4-BE49-F238E27FC236}">
                  <a16:creationId xmlns=""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907438" y="4202201"/>
              <a:ext cx="2717425" cy="269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Работа на данных занятиях велась по трем направлениям: робототехника, 3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D</a:t>
              </a:r>
              <a:r>
                <a:rPr lang="ru-RU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- моделирование и работа с 3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D</a:t>
              </a:r>
              <a:r>
                <a:rPr lang="ru-RU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- шлемом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=""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3" y="4062457"/>
              <a:ext cx="2604947" cy="11263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Основы информатики и ИКТ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=""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1297140" y="3975552"/>
            <a:ext cx="2915489" cy="1095891"/>
            <a:chOff x="1493637" y="3461883"/>
            <a:chExt cx="2915489" cy="1095891"/>
          </a:xfrm>
        </p:grpSpPr>
        <p:sp>
          <p:nvSpPr>
            <p:cNvPr id="28" name="矩形 43">
              <a:extLst>
                <a:ext uri="{FF2B5EF4-FFF2-40B4-BE49-F238E27FC236}">
                  <a16:creationId xmlns=""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Ребята учились основам  </a:t>
              </a:r>
              <a:r>
                <a:rPr lang="ru-RU" altLang="zh-CN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массмедиа</a:t>
              </a:r>
              <a:r>
                <a:rPr lang="ru-RU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и постигали азы фотографии</a:t>
              </a:r>
              <a:r>
                <a:rPr lang="en-US" altLang="zh-CN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=""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950583" y="3461883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Print" pitchFamily="2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В фокусе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978" y="5071443"/>
            <a:ext cx="2086163" cy="168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 descr="https://avatars.mds.yandex.net/get-mpic/3694390/img_id8927890154632929492.jpeg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61" y="2047013"/>
            <a:ext cx="2324435" cy="1888920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257" y="6038067"/>
            <a:ext cx="2177765" cy="715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47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0696" y="136525"/>
            <a:ext cx="9591304" cy="7794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Основная задача лагеря «Росток»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83674" y="915988"/>
            <a:ext cx="10008326" cy="4906303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помочь тем, кто желает повысить свою квалификацию в области компьютерной техники,   компьютерного дизайна, конструирования с организацией активного отдыха, </a:t>
            </a:r>
            <a:r>
              <a:rPr lang="ru-RU" dirty="0" err="1" smtClean="0">
                <a:latin typeface="Segoe Print" pitchFamily="2" charset="0"/>
              </a:rPr>
              <a:t>досуговых</a:t>
            </a:r>
            <a:r>
              <a:rPr lang="ru-RU" dirty="0" smtClean="0">
                <a:latin typeface="Segoe Print" pitchFamily="2" charset="0"/>
              </a:rPr>
              <a:t> мероприятий и возможности реализовать полученные знания и умения в нестандартной обстановке с использованием </a:t>
            </a:r>
            <a:r>
              <a:rPr lang="ru-RU" dirty="0" err="1" smtClean="0">
                <a:latin typeface="Segoe Print" pitchFamily="2" charset="0"/>
              </a:rPr>
              <a:t>нетбуков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 smtClean="0">
                <a:latin typeface="Segoe Print" pitchFamily="2" charset="0"/>
              </a:rPr>
              <a:t>лего</a:t>
            </a:r>
            <a:r>
              <a:rPr lang="ru-RU" dirty="0" smtClean="0">
                <a:latin typeface="Segoe Print" pitchFamily="2" charset="0"/>
              </a:rPr>
              <a:t> - конструкторов и  цифровой техники.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5988"/>
            <a:ext cx="2216426" cy="5311107"/>
          </a:xfrm>
          <a:prstGeom prst="rect">
            <a:avLst/>
          </a:prstGeom>
        </p:spPr>
      </p:pic>
      <p:pic>
        <p:nvPicPr>
          <p:cNvPr id="1026" name="Picture 2" descr="C:\Users\liuba\OneDrive\Рабочий стол\8.07 семинар\_wawAim_w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7566" y="4392756"/>
            <a:ext cx="8264434" cy="246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12375"/>
      </a:accent1>
      <a:accent2>
        <a:srgbClr val="ED7D31"/>
      </a:accent2>
      <a:accent3>
        <a:srgbClr val="A5A5A5"/>
      </a:accent3>
      <a:accent4>
        <a:srgbClr val="AE580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361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Формирование современных технологических и гуманитарных навыков школьников во время летнего отдыха на базе образовательного центра  «Точка роста»    МБОУ «Сусловская СОШ»</vt:lpstr>
      <vt:lpstr>Слайд 2</vt:lpstr>
      <vt:lpstr>Центр «Точка роста» позволяет выполнять функцию общественного пространства для развития общекультурных компетенций, цифровой грамотности, шахматного образования, проектной деятельности, творческой, социальной самореализации детей, педагогов, родительской общественности и обеспечить формирование современных компетенций и навыков у школьников.</vt:lpstr>
      <vt:lpstr>Программы, реализуемые на базе центра</vt:lpstr>
      <vt:lpstr>Преимущества центра «Точка роста»</vt:lpstr>
      <vt:lpstr>Во время летнего отдыха на базе «Точки роста», велась работа по трем направлениям:</vt:lpstr>
      <vt:lpstr>Основная задача лагеря «Росток»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Любовь Новоженникова</cp:lastModifiedBy>
  <cp:revision>34</cp:revision>
  <dcterms:created xsi:type="dcterms:W3CDTF">2023-02-11T11:22:32Z</dcterms:created>
  <dcterms:modified xsi:type="dcterms:W3CDTF">2023-07-04T11:49:56Z</dcterms:modified>
</cp:coreProperties>
</file>